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98" r:id="rId50"/>
    <p:sldId id="258" r:id="rId10"/>
    <p:sldId id="299" r:id="rId51"/>
    <p:sldId id="259" r:id="rId11"/>
    <p:sldId id="300" r:id="rId52"/>
    <p:sldId id="260" r:id="rId12"/>
    <p:sldId id="301" r:id="rId53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302" r:id="rId54"/>
    <p:sldId id="287" r:id="rId39"/>
    <p:sldId id="303" r:id="rId55"/>
    <p:sldId id="288" r:id="rId40"/>
    <p:sldId id="304" r:id="rId56"/>
    <p:sldId id="289" r:id="rId41"/>
    <p:sldId id="305" r:id="rId57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Otwarcie: nie będziemy omawiać KSeF jako programu. Pokażemy cały łańcuch: dokument → podmiot → akceptacja → UWL → CIT → ewentualnie JPK.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jest świadomie inna kolejność niż typowe szkolenia: uczestnik ma zobaczyć, skąd dane do CIT i JPK faktycznie się biorą.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Zacznij od pytania: co w organizacji dzieje się między pobraniem XML a płatnością?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Powiąż z art. 6 UWL i z praktyką wielu kontekstów KSeF.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Materiały KAS wskazują odmienny sposób działania zależnie od modelu zarządu. Nie sprowadzaj tego do technicznego formularza.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Tu wykorzystaj materiały KAS z branżowego szkolenia.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ważny most do CIT: bez danych procesowych księgowy może mieć fakturę, ale nie mieć podstawy do poprawnej kwalifikacji.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Najpierw poproś salę o odpowiedź. Pytanie nie brzmi tylko „który dokument jest fakturą?”, ale „jak zapobiec dwóm płatnościom i jak udowodnić związek kosztu z nieruchomością?”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jeden z najbardziej życiowych case’ów przy masowej obsłudze.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Pokaż, że automatyczne workflow „KSeF→księgowanie→bank” jest niebezpieczne.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Przejście do UWL: dlaczego dokumenty wspólnoty muszą być przypisane do konkretnej nieruchomości i decyzji.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Nie rób wykładu z całej UWL. Pokaż przepisy, które realnie zmieniają obieg i podatki.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 tym miejscu zapowiedz, że bycie podatnikiem CIT nie jest równoznaczne z prowadzeniem pełnych ksiąg.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MF 22.05.2026 potwierdza status WM i obowiązek CIT-8 także przy samych dochodach zwolnionych.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główna reguła całej części CIT.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Przygotuj uczestników na rozbieżność MF/KIS vs sądy.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Źródło: poradnik MF „Wspólnota mieszkaniowa”, aktualizacja 22.05.2026.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jest oficjalne stanowisko MF, ale za chwilę pokażemy, gdzie sądy odczytują art. 17 ust. 1 pkt 44 szerzej.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Dopytaj salę: który z dwóch warunków art. 17 ust. 1 pkt 44 nie jest spełniony?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Nie generalizuj na wszystkie garaże.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dobry przykład, że nazwa przychodu nie wystarcza.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MF opisuje wykazywanie niewydatkowanych dochodów w CIT-8/O.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jest argument za analityką podatkową już w ewidencji.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Podkreśl, że wyrok WSA z 5.03.2026 jest nieprawomocny. Nie przedstawiaj go jako ostatecznej reguły.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ma pokazać dojrzałość doradczą: uczestnik ma umieć rozpoznać obszar sporny.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Pokaż różnicę między nazwą świadczenia a jego gospodarczym źródłem.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Bardzo dobry przykład dwóch warunków zwolnienia.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Przejście do świeżej interpretacji dotyczącej otoczenia zasobów.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Świeża interpretacja – bardzo dobra do pokazania funkcjonalnego rozumienia zasobów.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łączy proces KSeF z CIT.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przygotowuje grunt pod JPK_CIT.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jest najważniejszy slajd logiczny JPK.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jest punkt, w którym warto zatrzymać dyskusję. Program księgowy sam w sobie nie przesądza o charakterze ewidencji.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Źródło: FAQ JPK_PD, aktualizacja 17.07.2026.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Nie przeładowuj slajdu znacznikami PD; wyjaśnij logikę.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Pokaż, że wdrożenie powinno być podatkowo-księgowe, nie tylko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Dobry slajd podsumowujący.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jedyny slajd pytaniowy/checklistowy – zostaw, bo prowadzi dyskusję.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Niech sala ustali kolejność. To podsumowuje całe szkolenie.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Zamknięcie.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Źródła są rozwinięte w skrypcie prowadzącej.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FFFF"/>
                </a:solidFill>
              </a:defRPr>
            </a:pPr>
            <a:r>
              <a:t>KSeF, CIT i JPK_CIT</a:t>
            </a:r>
          </a:p>
          <a:p>
            <a:pPr>
              <a:defRPr sz="2300">
                <a:solidFill>
                  <a:srgbClr val="FFFFFF"/>
                </a:solidFill>
              </a:defRPr>
            </a:pPr>
            <a:r>
              <a:t>wspólnoty mieszkaniowe, spółdzielnie i zarządcy nieruchomości</a:t>
            </a:r>
          </a:p>
          <a:p>
            <a:pPr>
              <a:spcBef>
                <a:spcPts val="1600"/>
              </a:spcBef>
              <a:defRPr sz="1700">
                <a:solidFill>
                  <a:srgbClr val="D2DAE6"/>
                </a:solidFill>
              </a:defRPr>
            </a:pPr>
            <a:r>
              <a:t>Od faktury w KSeF do kwalifikacji podatkowej i danych JPK</a:t>
            </a:r>
          </a:p>
          <a:p>
            <a:pPr>
              <a:spcBef>
                <a:spcPts val="2600"/>
              </a:spcBef>
              <a:defRPr sz="1300">
                <a:solidFill>
                  <a:srgbClr val="D2DAE6"/>
                </a:solidFill>
              </a:defRPr>
            </a:pPr>
            <a:r>
              <a:t>02.10.2026 • Ewelina Włodarczyk • doradca podatkowy nr 13791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MAPA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Jak czytać to szkolenie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1. KSeF: kto odbiera, kto wystawia, kto ma uprawnienia i jak dokument trafia do procesu.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2. UWL: kto jest podmiotem, kto reprezentuje WM i dlaczego ewidencja pozaksięgowa ma znaczenie.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3. CIT: GZM vs działalność opodatkowana – z aktualnymi sporami KIS i sądów.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4. JPK_CIT: dopiero na końcu – bo JPK ma być skutkiem prawidłowych ksiąg, a nie ich substytutem.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Najpierw proces. Potem podatek. Na końcu raportowanie.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KSEF • PROCES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KSeF nie kończy obiegu dokumentu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Faktura pojawia się w systemie – ale KSeF nie potwierdza wykonania usługi.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Nie wie, którego budynku, uchwały, umowy, protokołu ani źródła finansowania dotyczy koszt.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Nie rozstrzyga, czy koszt dotyczy GZM, działalności opodatkowanej, środka trwałego czy remontu.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Automatyzacja bez procesu może tylko szybciej przenieść błąd dalej.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XML jest nośnikiem danych. Decyzja księgowa i podatkowa nadal powstaje poza KSeF.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KSEF • PODMIOT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Każda wspólnota = własny podatnik i własny kontekst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Wspólnota nie jest „budynkiem w programie zarządcy” – jest odrębnym podmiotem.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Przy obsłudze wielu WM najgroźniejszy jest błąd podmiotowy: właściwy budynek, ale niewłaściwy NIP.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Uprawnienie do działania w KSeF trzeba wiązać z konkretną WM i konkretną rolą użytkownika.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Zarządca może obsługiwać dokument, ale nie staje się przez to nabywcą.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Najpierw identyfikujemy podatnika. Dopiero potem dokument.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KSEF • UPRAWNIENIA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ZAW-FA i reprezentacja: najpierw UWL, potem KSeF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Trzeba ustalić, czy działa zarząd powierzony z art. 18 UWL, czy zarząd właścicielski.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Profesjonalny administrator nie jest automatycznie organem wspólnoty.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Dokumentacja reprezentacji powinna poprzedzać techniczne nadawanie uprawnień.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Zmiana zarządu lub pracownika musi uruchamiać procedurę aktualizacji/odebrania dostępu.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Błąd w reprezentacji jest wcześniejszy niż błąd w KSeF.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KSEF •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Odbieranie i wystawianie to dwa różne procesy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Mała WM może wystawiać niewiele faktur, ale nadal musi umieć odbierać dokumenty w KSeF.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Próg przejściowy dla wystawiania nie oznacza, że można odłożyć organizację odbioru.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Zarządca powinien osobno zaprojektować: odbiór zakupów, wystawianie sprzedaży, korekty i dokumenty poza KSeF.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„Mało sprzedajemy” nie odpowiada na pytanie „jak odbieramy faktury?”.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KSEF • DOKUMENTACJA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Faktura remontowa: czego KSeF nie zawiera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protokołu odbioru robót i informacji o wadach;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uchwały właścicieli albo podstawy decyzji zarządu;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kosztorysu, harmonogramu, zdjęć i dokumentacji technicznej;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informacji, czy koszt obciąża konkretną nieruchomość, fundusz remontowy, GZM czy działalność komercyjną.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Obieg dokumentów musi połączyć XML z dowodami gospodarczymi.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KSEF • 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Awaria pionu: papier, PDF czy KSeF?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394960" cy="4343400"/>
          </a:xfrm>
          <a:prstGeom prst="roundRect">
            <a:avLst/>
          </a:prstGeom>
          <a:solidFill>
            <a:srgbClr val="F6F7F9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BF2D32"/>
                </a:solidFill>
              </a:defRPr>
            </a:pPr>
            <a:r>
              <a:t>ZAGADKA</a:t>
            </a:r>
          </a:p>
          <a:p>
            <a:pPr>
              <a:spcBef>
                <a:spcPts val="1200"/>
              </a:spcBef>
              <a:defRPr sz="2100" b="1">
                <a:solidFill>
                  <a:srgbClr val="132237"/>
                </a:solidFill>
              </a:defRPr>
            </a:pPr>
            <a:r>
              <a:t>Konserwator kupuje usługę awaryjną. Dostawca daje wydruk/PDF i mówi: „faktura jest też w KSeF”. Co księgujemy i co opisujemy?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3640" y="1417320"/>
            <a:ext cx="521208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247556"/>
                </a:solidFill>
              </a:defRPr>
            </a:pPr>
            <a:r>
              <a:t>ODPOWIEDŹ</a:t>
            </a:r>
          </a:p>
          <a:p>
            <a:pPr>
              <a:spcBef>
                <a:spcPts val="800"/>
              </a:spcBef>
              <a:defRPr sz="1600">
                <a:solidFill>
                  <a:srgbClr val="212730"/>
                </a:solidFill>
              </a:defRPr>
            </a:pPr>
            <a:r>
              <a:t>Jedna transakcja = jeden koszt. Źródłem faktury jest dokument z KSeF, a PDF może pełnić rolę wizualizacji. W procesie trzeba dopisać WM, budynek, miejsce awarii, zlecenie i potwierdzenie wykonania.</a:t>
            </a:r>
          </a:p>
          <a:p>
            <a:pPr>
              <a:spcBef>
                <a:spcPts val="1200"/>
              </a:spcBef>
              <a:defRPr sz="1100">
                <a:solidFill>
                  <a:srgbClr val="5F6976"/>
                </a:solidFill>
              </a:defRPr>
            </a:pPr>
            <a:r>
              <a:t>Podstawa / punkt sporny: ryzyko duplikatu PDF/XML + brak informacji merytorycznej w samym XML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KSEF • 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Prawidłowy adres, zły NIP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394960" cy="4343400"/>
          </a:xfrm>
          <a:prstGeom prst="roundRect">
            <a:avLst/>
          </a:prstGeom>
          <a:solidFill>
            <a:srgbClr val="F6F7F9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BF2D32"/>
                </a:solidFill>
              </a:defRPr>
            </a:pPr>
            <a:r>
              <a:t>ZAGADKA</a:t>
            </a:r>
          </a:p>
          <a:p>
            <a:pPr>
              <a:spcBef>
                <a:spcPts val="1200"/>
              </a:spcBef>
              <a:defRPr sz="2100" b="1">
                <a:solidFill>
                  <a:srgbClr val="132237"/>
                </a:solidFill>
              </a:defRPr>
            </a:pPr>
            <a:r>
              <a:t>Faktura opisuje właściwy budynek i faktycznie wykonaną usługę, ale jako nabywcę wskazuje inną wspólnotę zarządzaną przez tę samą firmę. Czy księgujemy „bo wiadomo, o co chodzi”?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3640" y="1417320"/>
            <a:ext cx="521208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247556"/>
                </a:solidFill>
              </a:defRPr>
            </a:pPr>
            <a:r>
              <a:t>ODPOWIEDŹ</a:t>
            </a:r>
          </a:p>
          <a:p>
            <a:pPr>
              <a:spcBef>
                <a:spcPts val="800"/>
              </a:spcBef>
              <a:defRPr sz="1600">
                <a:solidFill>
                  <a:srgbClr val="212730"/>
                </a:solidFill>
              </a:defRPr>
            </a:pPr>
            <a:r>
              <a:t>Nie należy przepuszczać dokumentu automatycznie. Trzeba wyjaśnić prawidłowego nabywcę i sposób korekty. Zarządca nie może naprawić błędu podmiotowego samym przeksięgowaniem wewnętrznym.</a:t>
            </a:r>
          </a:p>
          <a:p>
            <a:pPr>
              <a:spcBef>
                <a:spcPts val="1200"/>
              </a:spcBef>
              <a:defRPr sz="1100">
                <a:solidFill>
                  <a:srgbClr val="5F6976"/>
                </a:solidFill>
              </a:defRPr>
            </a:pPr>
            <a:r>
              <a:t>Podstawa / punkt sporny: tożsamość nabywcy / odrębność każdej WM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KSEF • 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Remont dachu 180 000 zł – faktura jest, protokołu nie ma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394960" cy="4343400"/>
          </a:xfrm>
          <a:prstGeom prst="roundRect">
            <a:avLst/>
          </a:prstGeom>
          <a:solidFill>
            <a:srgbClr val="F6F7F9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BF2D32"/>
                </a:solidFill>
              </a:defRPr>
            </a:pPr>
            <a:r>
              <a:t>ZAGADKA</a:t>
            </a:r>
          </a:p>
          <a:p>
            <a:pPr>
              <a:spcBef>
                <a:spcPts val="1200"/>
              </a:spcBef>
              <a:defRPr sz="2100" b="1">
                <a:solidFill>
                  <a:srgbClr val="132237"/>
                </a:solidFill>
              </a:defRPr>
            </a:pPr>
            <a:r>
              <a:t>XML jest w KSeF, termin płatności biegnie, ale inspektor nie przekazał protokołu odbioru. Czy KSeF daje podstawę do zapłaty?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3640" y="1417320"/>
            <a:ext cx="521208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247556"/>
                </a:solidFill>
              </a:defRPr>
            </a:pPr>
            <a:r>
              <a:t>ODPOWIEDŹ</a:t>
            </a:r>
          </a:p>
          <a:p>
            <a:pPr>
              <a:spcBef>
                <a:spcPts val="800"/>
              </a:spcBef>
              <a:defRPr sz="1600">
                <a:solidFill>
                  <a:srgbClr val="212730"/>
                </a:solidFill>
              </a:defRPr>
            </a:pPr>
            <a:r>
              <a:t>Nie. KSeF potwierdza fakturę, nie wykonanie robót. Proces powinien rozdzielać status dokumentu od statusu merytorycznej akceptacji i statusu płatności.</a:t>
            </a:r>
          </a:p>
          <a:p>
            <a:pPr>
              <a:spcBef>
                <a:spcPts val="1200"/>
              </a:spcBef>
              <a:defRPr sz="1100">
                <a:solidFill>
                  <a:srgbClr val="5F6976"/>
                </a:solidFill>
              </a:defRPr>
            </a:pPr>
            <a:r>
              <a:t>Podstawa / punkt sporny: kontrola merytoryczna + umowa/protokół + odpowiedzialność zarządu/zarządcy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KSEF • GRANICE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KSeF a dokumenty poza KSeF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Nie każda informacja księgowa i nie każdy dowód gospodarczy jest fakturą ustrukturyzowaną.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Zarządca nadal obsługuje noty, rozliczenia bankowe, dokumenty zagraniczne, uchwały, protokoły i dokumentację wewnętrzną.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Docelowo nie powinny powstać dwa równoległe archiwa: „KSeF” i „reszta”, które nie są ze sobą powiązane.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Największą wartością jest wspólny ślad decyzyjny, nie samo pobranie faktury.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UWL • MOST DO PODATKÓW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UWL: wspólnota to podmiot, zarządca to rola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Art. 6 UWL: ogół właścicieli tworzy wspólnotę, która może nabywać prawa i zaciągać zobowiązania.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Art. 18–22 UWL: sposób zarządu i zakres decyzji determinują reprezentację oraz odpowiedzialność.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Art. 29 UWL: dla każdej nieruchomości wspólnej prowadzona jest określona przez WM ewidencja pozaksięgowa.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Art. 30 UWL: roczne sprawozdanie z działalności zarządu nie jest automatycznie sprawozdaniem finansowym z UoR.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To właśnie art. 29 będzie później kluczowy dla pytania o e-SF i JPK_KR_PD.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UWL • ART. 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Ewidencja pozaksięgowa – dlaczego to nie jest detal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Zakres i sposób prowadzenia ewidencji określa wspólnota – to nie jest wyłącznie techniczna decyzja księgowej.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Ewidencja ma obejmować koszty zarządu, zaliczki i inne rozliczenia na rzecz nieruchomości wspólnej.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UWL świadomie posługuje się pojęciem „ewidencji pozaksięgowej”, a nie nakazem prowadzenia ksiąg rachunkowych.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To rozróżnienie wróci przy e-sprawozdaniu i JPK_CIT.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CIT • FUNDAMENT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CIT: wspólnota i spółdzielnia są podatnikami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WM staje się podatnikiem CIT jako jednostka organizacyjna nieposiadająca osobowości prawnej.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Spółdzielnia mieszkaniowa również jest podatnikiem CIT.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Art. 17 ust. 1 pkt 44 nie zwalnia podmiotu – zwalnia określony dochód.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CIT-8 składa się także wtedy, gdy w roku wystąpiły wyłącznie dochody zwolnione.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Podatnik CIT ≠ automatycznie podatek do zapłaty ≠ automatycznie JPK_KR_PD.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CIT • GZM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Art. 17 ust. 1 pkt 44 – test dwóch warunków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Warunek 1: dochód musi być uzyskany z gospodarki zasobami mieszkaniowymi.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Warunek 2: dochód musi być przeznaczony na cele związane z utrzymaniem tych zasobów.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Dochód z innej działalności gospodarczej niż GZM jest wyłączony ze zwolnienia.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Nie zaczynamy od pytania „na co wydano pieniądze?”. Zaczynamy od źródła dochodu.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ŹRÓDŁO + PRZEZNACZENIE. Brak jednego warunku = brak zwolnienia.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CIT • INTERPRETACJA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GZM – pojęcie bez pełnej definicji ustawowej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Ustawa CIT nie definiuje wyczerpująco „zasobów mieszkaniowych” ani „gospodarki zasobami mieszkaniowymi”.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MF ujmuje GZM jako działania służące prawidłowemu gospodarowaniu substancją mieszkaniową.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Do zasobu mogą należeć także elementy techniczne i infrastruktura funkcjonalnie związana z mieszkaniem.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Granice pojęcia są źródłem sporów – szczególnie przy lokalach użytkowych i komercyjnym wykorzystaniu części wspólnych.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Dlatego lista „zwolnione/opodatkowane” bez stanu faktycznego bywa zdradliwa.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CIT • STANOWISKO MF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Co MF obecnie wskazuje jako GZM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opłaty związane z lokalami mieszkalnymi i elementami zasobów mieszkaniowych;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opłaty za użytkowanie strychów i garaży w obszarze dotyczącym lokali mieszkalnych;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odsetki za zwłokę od opłat mieszkaniowych;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odsetki od bieżącego rachunku bankowego WM;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premia termomodernizacyjna i określone nieodpłatne przysporzenia związane z zasobem.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To są przykłady MF – nie definicja zamknięta.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CIT • STANOWISKO MF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Co MF obecnie wskazuje poza GZM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wpłaty dotyczące lokali użytkowych;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odsetki od lokat terminowych;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wynajem powierzchni budynku na reklamy;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wynajem dachów pod anteny satelitarne;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opłaty z lokali mieszkalnych przeznaczonych na działalność gospodarczą;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określone przychody ze służebności gruntowych.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Ale przy części wspólnych trzeba znać również orzecznictwo sądowe.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CIT • 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Lokal użytkowy + remont klatki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394960" cy="4343400"/>
          </a:xfrm>
          <a:prstGeom prst="roundRect">
            <a:avLst/>
          </a:prstGeom>
          <a:solidFill>
            <a:srgbClr val="F6F7F9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BF2D32"/>
                </a:solidFill>
              </a:defRPr>
            </a:pPr>
            <a:r>
              <a:t>ZAGADKA</a:t>
            </a:r>
          </a:p>
          <a:p>
            <a:pPr>
              <a:spcBef>
                <a:spcPts val="1200"/>
              </a:spcBef>
              <a:defRPr sz="2100" b="1">
                <a:solidFill>
                  <a:srgbClr val="132237"/>
                </a:solidFill>
              </a:defRPr>
            </a:pPr>
            <a:r>
              <a:t>WM wynajmuje lokal użytkowy. Cały dochód przeznacza na remont klatki schodowej. Zwolnienie?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3640" y="1417320"/>
            <a:ext cx="521208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247556"/>
                </a:solidFill>
              </a:defRPr>
            </a:pPr>
            <a:r>
              <a:t>ODPOWIEDŹ</a:t>
            </a:r>
          </a:p>
          <a:p>
            <a:pPr>
              <a:spcBef>
                <a:spcPts val="800"/>
              </a:spcBef>
              <a:defRPr sz="1600">
                <a:solidFill>
                  <a:srgbClr val="212730"/>
                </a:solidFill>
              </a:defRPr>
            </a:pPr>
            <a:r>
              <a:t>Według aktualnego podejścia KIS samo przeznaczenie dochodu na utrzymanie nieruchomości wspólnej nie wystarcza, jeśli źródło dochodu jest poza GZM.</a:t>
            </a:r>
          </a:p>
          <a:p>
            <a:pPr>
              <a:spcBef>
                <a:spcPts val="1200"/>
              </a:spcBef>
              <a:defRPr sz="1100">
                <a:solidFill>
                  <a:srgbClr val="5F6976"/>
                </a:solidFill>
              </a:defRPr>
            </a:pPr>
            <a:r>
              <a:t>Podstawa / punkt sporny: KIS 0111-KDIB1-3.4010.51.2026.1.JMS z 1.04.2026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CIT • 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Miejsce postojowe bez lokalu mieszkalnego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394960" cy="4343400"/>
          </a:xfrm>
          <a:prstGeom prst="roundRect">
            <a:avLst/>
          </a:prstGeom>
          <a:solidFill>
            <a:srgbClr val="F6F7F9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BF2D32"/>
                </a:solidFill>
              </a:defRPr>
            </a:pPr>
            <a:r>
              <a:t>ZAGADKA</a:t>
            </a:r>
          </a:p>
          <a:p>
            <a:pPr>
              <a:spcBef>
                <a:spcPts val="1200"/>
              </a:spcBef>
              <a:defRPr sz="2100" b="1">
                <a:solidFill>
                  <a:srgbClr val="132237"/>
                </a:solidFill>
              </a:defRPr>
            </a:pPr>
            <a:r>
              <a:t>Właściciel ma miejsce postojowe w garażu, ale nie ma tytułu do lokalu mieszkalnego w zasobach WM. Czy opłaty są GZM?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3640" y="1417320"/>
            <a:ext cx="521208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247556"/>
                </a:solidFill>
              </a:defRPr>
            </a:pPr>
            <a:r>
              <a:t>ODPOWIEDŹ</a:t>
            </a:r>
          </a:p>
          <a:p>
            <a:pPr>
              <a:spcBef>
                <a:spcPts val="800"/>
              </a:spcBef>
              <a:defRPr sz="1600">
                <a:solidFill>
                  <a:srgbClr val="212730"/>
                </a:solidFill>
              </a:defRPr>
            </a:pPr>
            <a:r>
              <a:t>W opisanym stanie faktycznym KIS uznał, że nie. To pokazuje, że przy garażach znaczenie ma funkcjonalny związek z zasobem mieszkaniowym i status korzystającego.</a:t>
            </a:r>
          </a:p>
          <a:p>
            <a:pPr>
              <a:spcBef>
                <a:spcPts val="1200"/>
              </a:spcBef>
              <a:defRPr sz="1100">
                <a:solidFill>
                  <a:srgbClr val="5F6976"/>
                </a:solidFill>
              </a:defRPr>
            </a:pPr>
            <a:r>
              <a:t>Podstawa / punkt sporny: KIS 0111-KDIB1-2.4010.627.2025.2.AW z 27.01.2026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CIT • 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Rachunek bieżący vs lokata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394960" cy="4343400"/>
          </a:xfrm>
          <a:prstGeom prst="roundRect">
            <a:avLst/>
          </a:prstGeom>
          <a:solidFill>
            <a:srgbClr val="F6F7F9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BF2D32"/>
                </a:solidFill>
              </a:defRPr>
            </a:pPr>
            <a:r>
              <a:t>ZAGADKA</a:t>
            </a:r>
          </a:p>
          <a:p>
            <a:pPr>
              <a:spcBef>
                <a:spcPts val="1200"/>
              </a:spcBef>
              <a:defRPr sz="2100" b="1">
                <a:solidFill>
                  <a:srgbClr val="132237"/>
                </a:solidFill>
              </a:defRPr>
            </a:pPr>
            <a:r>
              <a:t>WM ma odsetki od środków na rachunku bieżącym i od lokaty terminowej. Czy obie pozycje traktujemy tak samo?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3640" y="1417320"/>
            <a:ext cx="521208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247556"/>
                </a:solidFill>
              </a:defRPr>
            </a:pPr>
            <a:r>
              <a:t>ODPOWIEDŹ</a:t>
            </a:r>
          </a:p>
          <a:p>
            <a:pPr>
              <a:spcBef>
                <a:spcPts val="800"/>
              </a:spcBef>
              <a:defRPr sz="1600">
                <a:solidFill>
                  <a:srgbClr val="212730"/>
                </a:solidFill>
              </a:defRPr>
            </a:pPr>
            <a:r>
              <a:t>Nie według aktualnego MF. Odsetki rachunku bieżącego mogą być GZM; odsetki z lokaty terminowej MF kwalifikuje poza GZM.</a:t>
            </a:r>
          </a:p>
          <a:p>
            <a:pPr>
              <a:spcBef>
                <a:spcPts val="1200"/>
              </a:spcBef>
              <a:defRPr sz="1100">
                <a:solidFill>
                  <a:srgbClr val="5F6976"/>
                </a:solidFill>
              </a:defRPr>
            </a:pPr>
            <a:r>
              <a:t>Podstawa / punkt sporny: poradnik MF dla WM, aktualizacja 22.05.2026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CIT • ART. 17 UST. 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Dochód przeznaczony, ale jeszcze niewydatkowany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Zwolnienie nie wymaga wydatkowania całej kwoty do końca tego samego roku.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Dochód musi być przeznaczony na cele objęte zwolnieniem i później wydatkowany zgodnie z tym przeznaczeniem.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Niewydatkowane kwoty przeznaczone na cele mieszkaniowe trzeba prawidłowo wykazać w rozliczeniu.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Zarządca powinien umieć odtworzyć historię: dochód → przeznaczenie → faktyczne wydatkowanie.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Fundusz/remont w przyszłym roku nie oznacza automatycznie utraty zwolnienia.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CIT • 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Strata GZM i dochód z reklamy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394960" cy="4343400"/>
          </a:xfrm>
          <a:prstGeom prst="roundRect">
            <a:avLst/>
          </a:prstGeom>
          <a:solidFill>
            <a:srgbClr val="F6F7F9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BF2D32"/>
                </a:solidFill>
              </a:defRPr>
            </a:pPr>
            <a:r>
              <a:t>ZAGADKA</a:t>
            </a:r>
          </a:p>
          <a:p>
            <a:pPr>
              <a:spcBef>
                <a:spcPts val="1200"/>
              </a:spcBef>
              <a:defRPr sz="2100" b="1">
                <a:solidFill>
                  <a:srgbClr val="132237"/>
                </a:solidFill>
              </a:defRPr>
            </a:pPr>
            <a:r>
              <a:t>Na GZM wspólnota ma stratę 40 tys. zł, a na reklamie na elewacji dochód 25 tys. zł. Czy wynik globalny oznacza brak CIT?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3640" y="1417320"/>
            <a:ext cx="521208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247556"/>
                </a:solidFill>
              </a:defRPr>
            </a:pPr>
            <a:r>
              <a:t>ODPOWIEDŹ</a:t>
            </a:r>
          </a:p>
          <a:p>
            <a:pPr>
              <a:spcBef>
                <a:spcPts val="800"/>
              </a:spcBef>
              <a:defRPr sz="1600">
                <a:solidFill>
                  <a:srgbClr val="212730"/>
                </a:solidFill>
              </a:defRPr>
            </a:pPr>
            <a:r>
              <a:t>Nie według aktualnego MF. Strata z GZM nie pomniejsza dochodu z działalności opodatkowanej. Trzeba rozdzielić oba obszary.</a:t>
            </a:r>
          </a:p>
          <a:p>
            <a:pPr>
              <a:spcBef>
                <a:spcPts val="1200"/>
              </a:spcBef>
              <a:defRPr sz="1100">
                <a:solidFill>
                  <a:srgbClr val="5F6976"/>
                </a:solidFill>
              </a:defRPr>
            </a:pPr>
            <a:r>
              <a:t>Podstawa / punkt sporny: poradnik MF dla WM – odpowiedź dotycząca straty GZM i reklamy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CIT • ORZECZNICTWO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Dach, elewacja, lokal – spór, którego nie wolno przemilczeć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MF/KIS często uznają komercyjne wykorzystanie części budynku za źródło poza GZM.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WSA w Gliwicach 5.03.2026 r., I SA/Gl 1212/25, uchylił niekorzystną interpretację spółdzielni.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Sąd wskazał, że dach, elewacja i części budynku nie przestają być elementem zasobu tylko dlatego, że pełnią dodatkową funkcję komercyjną.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WSA odwołał się m.in. do NSA II FSK 16/23 i wcześniejszej linii orzeczniczej.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To nie jest „pewne zwolnienie”. To jest realny spór interpretacyjny i mocny argument sądowy.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CIT • 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Antena na dachu – jak doradzać klientowi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394960" cy="4343400"/>
          </a:xfrm>
          <a:prstGeom prst="roundRect">
            <a:avLst/>
          </a:prstGeom>
          <a:solidFill>
            <a:srgbClr val="F6F7F9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BF2D32"/>
                </a:solidFill>
              </a:defRPr>
            </a:pPr>
            <a:r>
              <a:t>ZAGADKA</a:t>
            </a:r>
          </a:p>
          <a:p>
            <a:pPr>
              <a:spcBef>
                <a:spcPts val="1200"/>
              </a:spcBef>
              <a:defRPr sz="2100" b="1">
                <a:solidFill>
                  <a:srgbClr val="132237"/>
                </a:solidFill>
              </a:defRPr>
            </a:pPr>
            <a:r>
              <a:t>Operator płaci za instalację urządzeń na dachu. MF mówi: poza GZM. Sądy wskazują: dach nadal jest elementem zasobu. Co robimy?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3640" y="1417320"/>
            <a:ext cx="521208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247556"/>
                </a:solidFill>
              </a:defRPr>
            </a:pPr>
            <a:r>
              <a:t>ODPOWIEDŹ</a:t>
            </a:r>
          </a:p>
          <a:p>
            <a:pPr>
              <a:spcBef>
                <a:spcPts val="800"/>
              </a:spcBef>
              <a:defRPr sz="1600">
                <a:solidFill>
                  <a:srgbClr val="212730"/>
                </a:solidFill>
              </a:defRPr>
            </a:pPr>
            <a:r>
              <a:t>Nie wydajemy automatycznej odpowiedzi z tabelki. Ustalamy charakter części wspólnej, umowę, sposób wykorzystania, przeznaczenie dochodu i aktualną linię orzeczniczą. Przy istotnej kwocie rozważamy ORD-IN.</a:t>
            </a:r>
          </a:p>
          <a:p>
            <a:pPr>
              <a:spcBef>
                <a:spcPts val="1200"/>
              </a:spcBef>
              <a:defRPr sz="1100">
                <a:solidFill>
                  <a:srgbClr val="5F6976"/>
                </a:solidFill>
              </a:defRPr>
            </a:pPr>
            <a:r>
              <a:t>Podstawa / punkt sporny: NSA II FSK 16/23; WSA Gliwice I SA/Gl 1212/25; równolegle odmienne stanowisko MF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CIT • 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Rekompensata od dewelopera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394960" cy="4343400"/>
          </a:xfrm>
          <a:prstGeom prst="roundRect">
            <a:avLst/>
          </a:prstGeom>
          <a:solidFill>
            <a:srgbClr val="F6F7F9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BF2D32"/>
                </a:solidFill>
              </a:defRPr>
            </a:pPr>
            <a:r>
              <a:t>ZAGADKA</a:t>
            </a:r>
          </a:p>
          <a:p>
            <a:pPr>
              <a:spcBef>
                <a:spcPts val="1200"/>
              </a:spcBef>
              <a:defRPr sz="2100" b="1">
                <a:solidFill>
                  <a:srgbClr val="132237"/>
                </a:solidFill>
              </a:defRPr>
            </a:pPr>
            <a:r>
              <a:t>Deweloper wypłaca WM rekompensatę za zmianę materiałową/wadę, a pieniądze mają finansować prace dotyczące budynku. Czy to GZM?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3640" y="1417320"/>
            <a:ext cx="521208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247556"/>
                </a:solidFill>
              </a:defRPr>
            </a:pPr>
            <a:r>
              <a:t>ODPOWIEDŹ</a:t>
            </a:r>
          </a:p>
          <a:p>
            <a:pPr>
              <a:spcBef>
                <a:spcPts val="800"/>
              </a:spcBef>
              <a:defRPr sz="1600">
                <a:solidFill>
                  <a:srgbClr val="212730"/>
                </a:solidFill>
              </a:defRPr>
            </a:pPr>
            <a:r>
              <a:t>W opisanym stanie faktycznym KIS zaakceptował zwolnienie, gdy przysporzenie pozostawało związane z zasobem mieszkaniowym i środki przeznaczono na jego utrzymanie.</a:t>
            </a:r>
          </a:p>
          <a:p>
            <a:pPr>
              <a:spcBef>
                <a:spcPts val="1200"/>
              </a:spcBef>
              <a:defRPr sz="1100">
                <a:solidFill>
                  <a:srgbClr val="5F6976"/>
                </a:solidFill>
              </a:defRPr>
            </a:pPr>
            <a:r>
              <a:t>Podstawa / punkt sporny: KIS 0111-KDIB2-1.4010.396.2025.2.KW z 24.11.2025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CIT • 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Białe certyfikaty po termomodernizacji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394960" cy="4343400"/>
          </a:xfrm>
          <a:prstGeom prst="roundRect">
            <a:avLst/>
          </a:prstGeom>
          <a:solidFill>
            <a:srgbClr val="F6F7F9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BF2D32"/>
                </a:solidFill>
              </a:defRPr>
            </a:pPr>
            <a:r>
              <a:t>ZAGADKA</a:t>
            </a:r>
          </a:p>
          <a:p>
            <a:pPr>
              <a:spcBef>
                <a:spcPts val="1200"/>
              </a:spcBef>
              <a:defRPr sz="2100" b="1">
                <a:solidFill>
                  <a:srgbClr val="132237"/>
                </a:solidFill>
              </a:defRPr>
            </a:pPr>
            <a:r>
              <a:t>WM przeprowadza termomodernizację, uzyskuje świadectwa efektywności energetycznej i je sprzedaje. Środki idą na kolejne remonty. Zwolnienie?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3640" y="1417320"/>
            <a:ext cx="521208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247556"/>
                </a:solidFill>
              </a:defRPr>
            </a:pPr>
            <a:r>
              <a:t>ODPOWIEDŹ</a:t>
            </a:r>
          </a:p>
          <a:p>
            <a:pPr>
              <a:spcBef>
                <a:spcPts val="800"/>
              </a:spcBef>
              <a:defRPr sz="1600">
                <a:solidFill>
                  <a:srgbClr val="212730"/>
                </a:solidFill>
              </a:defRPr>
            </a:pPr>
            <a:r>
              <a:t>KIS uznał, że dochód ze sprzedaży świadectw nie pochodzi z GZM. Sam związek z termomodernizacją i późniejsze remonty nie wystarczyły.</a:t>
            </a:r>
          </a:p>
          <a:p>
            <a:pPr>
              <a:spcBef>
                <a:spcPts val="1200"/>
              </a:spcBef>
              <a:defRPr sz="1100">
                <a:solidFill>
                  <a:srgbClr val="5F6976"/>
                </a:solidFill>
              </a:defRPr>
            </a:pPr>
            <a:r>
              <a:t>Podstawa / punkt sporny: KIS 0111-KDIB1-2.4010.592.2025.1.AW z 29.12.2025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CIT • SPÓŁDZIELNIE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Spółdzielnia: GZM na większą skalę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Mechanizm art. 17 ust. 1 pkt 44 jest ten sam jak u WM.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Większa liczba lokali użytkowych, garaży, terenów, infrastruktury i usług zwiększa liczbę źródeł do kwalifikacji.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Nie wystarczy jedno konto „eksploatacja” – trzeba odróżnić GZM od działalności opodatkowanej i odpowiednio przypisywać koszty.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Znaczenie ma nie tylko własność składnika, ale jego funkcja w gospodarowaniu zasobem.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W spółdzielni jakość analityki podatkowej staje się krytyczna.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CIT • SPÓŁDZIELNIA • 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Parking, plac zabaw, ciąg pieszo-jezdny, altana śmietnikowa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394960" cy="4343400"/>
          </a:xfrm>
          <a:prstGeom prst="roundRect">
            <a:avLst/>
          </a:prstGeom>
          <a:solidFill>
            <a:srgbClr val="F6F7F9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BF2D32"/>
                </a:solidFill>
              </a:defRPr>
            </a:pPr>
            <a:r>
              <a:t>ZAGADKA</a:t>
            </a:r>
          </a:p>
          <a:p>
            <a:pPr>
              <a:spcBef>
                <a:spcPts val="1200"/>
              </a:spcBef>
              <a:defRPr sz="2100" b="1">
                <a:solidFill>
                  <a:srgbClr val="132237"/>
                </a:solidFill>
              </a:defRPr>
            </a:pPr>
            <a:r>
              <a:t>Spółdzielnia finansuje z funduszu remontowego modernizację otoczenia budynków mieszkalnych. Czy „zasób” kończy się na ścianie budynku?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3640" y="1417320"/>
            <a:ext cx="521208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247556"/>
                </a:solidFill>
              </a:defRPr>
            </a:pPr>
            <a:r>
              <a:t>ODPOWIEDŹ</a:t>
            </a:r>
          </a:p>
          <a:p>
            <a:pPr>
              <a:spcBef>
                <a:spcPts val="800"/>
              </a:spcBef>
              <a:defRPr sz="1600">
                <a:solidFill>
                  <a:srgbClr val="212730"/>
                </a:solidFill>
              </a:defRPr>
            </a:pPr>
            <a:r>
              <a:t>W opisanym stanie faktycznym KIS zaakceptował zwolnienie dla wydatków dotyczących funkcjonalnie związanego z zasobami otoczenia, m.in. parkingów, ciągów, placów zabaw i altan.</a:t>
            </a:r>
          </a:p>
          <a:p>
            <a:pPr>
              <a:spcBef>
                <a:spcPts val="1200"/>
              </a:spcBef>
              <a:defRPr sz="1100">
                <a:solidFill>
                  <a:srgbClr val="5F6976"/>
                </a:solidFill>
              </a:defRPr>
            </a:pPr>
            <a:r>
              <a:t>Podstawa / punkt sporny: KIS 0111-KDIB1-1.4010.435.2026.1.AND z 16.09.2026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CIT • KOSZTY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Koszty wspólne: źródła trzeba rozdzielić po obu stronach wyniku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Rozdzielenie samych przychodów nie wystarcza – trzeba przypisać również koszty.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Koszty bezpośrednie działalności opodatkowanej nie powinny obciążać GZM.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Przy kosztach wspólnych potrzebna jest racjonalna, udokumentowana metoda alokacji zgodna z CIT.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Opis faktury u zarządcy może dostarczyć danych potrzebnych do tej alokacji.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Dobra kwalifikacja CIT zaczyna się przed księgowaniem – na etapie opisu dokumentu.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E-SF • WM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Roczne sprawozdanie WM ≠ e-sprawozdanie z UoR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Art. 30 UWL nakazuje roczne sprawozdanie z działalności zarządu/zarządcy.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To nie przesądza o obowiązku sporządzenia sprawozdania finansowego według ustawy o rachunkowości.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Aktualne FAQ MF wskazuje, że WM prowadząca ewidencję pozaksięgową z art. 29 UWL nie ma obowiązku prowadzenia ksiąg rachunkowych ani sporządzania/przesyłania SF.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Zawsze trzeba sprawdzić faktyczny model ewidencji konkretnej WM.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Najpierw ustalamy podstawę prowadzenia ewidencji. Dopiero potem obowiązek raportowy.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JPK_CIT • LOGIKA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Podatnik CIT, CIT-8, e-SF i JPK_KR_PD – cztery różne pytania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1. Czy podmiot jest podatnikiem CIT? – WM: tak.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2. Czy składa CIT-8? – co do zasady tak, również przy samych dochodach zwolnionych.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3. Czy sporządza SF według UoR? – zależy od obowiązku prowadzenia ksiąg rachunkowych.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4. Czy przekazuje JPK_KR_PD? – analizujemy w związku z prowadzonymi księgami rachunkowymi i harmonogramem.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Nie wolno z odpowiedzi „tak” na pytanie 1 wyprowadzać automatycznie „tak” na pytanie 4.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JPK_CIT • 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WM składa CIT-8. Czy musi mieć JPK_KR_PD?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394960" cy="4343400"/>
          </a:xfrm>
          <a:prstGeom prst="roundRect">
            <a:avLst/>
          </a:prstGeom>
          <a:solidFill>
            <a:srgbClr val="F6F7F9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BF2D32"/>
                </a:solidFill>
              </a:defRPr>
            </a:pPr>
            <a:r>
              <a:t>ZAGADKA</a:t>
            </a:r>
          </a:p>
          <a:p>
            <a:pPr>
              <a:spcBef>
                <a:spcPts val="1200"/>
              </a:spcBef>
              <a:defRPr sz="2100" b="1">
                <a:solidFill>
                  <a:srgbClr val="132237"/>
                </a:solidFill>
              </a:defRPr>
            </a:pPr>
            <a:r>
              <a:t>Typowa WM prowadzi ewidencję pozaksięgową z art. 29 UWL i składa CIT-8. Czy sam status podatnika CIT tworzy obowiązek JPK_KR_PD?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3640" y="1417320"/>
            <a:ext cx="521208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247556"/>
                </a:solidFill>
              </a:defRPr>
            </a:pPr>
            <a:r>
              <a:t>ODPOWIEDŹ</a:t>
            </a:r>
          </a:p>
          <a:p>
            <a:pPr>
              <a:spcBef>
                <a:spcPts val="800"/>
              </a:spcBef>
              <a:defRPr sz="1600">
                <a:solidFill>
                  <a:srgbClr val="212730"/>
                </a:solidFill>
              </a:defRPr>
            </a:pPr>
            <a:r>
              <a:t>Nie należy tak wnioskować. Aktualne FAQ MF wiąże JPK_KR_PD z przekazywaniem prowadzonych ksiąg rachunkowych. Najpierw trzeba ustalić, czy dana WM rzeczywiście prowadzi księgi rachunkowe.</a:t>
            </a:r>
          </a:p>
          <a:p>
            <a:pPr>
              <a:spcBef>
                <a:spcPts val="1200"/>
              </a:spcBef>
              <a:defRPr sz="1100">
                <a:solidFill>
                  <a:srgbClr val="5F6976"/>
                </a:solidFill>
              </a:defRPr>
            </a:pPr>
            <a:r>
              <a:t>Podstawa / punkt sporny: art. 9 ust. 1c CIT + FAQ JPK_PD; art. 29 UWL + FAQ e-SF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JPK_CIT • PEŁNE KSIĘGI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Jeżeli są księgi – JPK ma je odzwierciedlać w całości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MF podkreśla, że JPK_KR_PD ma być zgodny z treścią prowadzonych ksiąg i odzwierciedlać je za raportowany okres.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W ZOiS raportowane są wszystkie konta z obrotami/saldami oraz właściwe konta syntetyczne.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Nie budujemy „wersji podatkowej ksiąg” tylko na potrzeby pliku.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Poprawiamy dane u źródła: plan kont, kontrahentów, analitykę i zapisy.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JPK_KR_PD nie jest deklaracją. To strukturalne odwzorowanie księgi.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JPK_CIT • DANE PODATKOWE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JPK_CIT a analityka GZM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Jeżeli podmiot prowadzi pełne księgi, rozdzielenie GZM i działalności opodatkowanej powinno wynikać z ewidencji.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Różnice rachunkowo-podatkowe i wynik CIT nie mogą powstawać wyłącznie w arkuszu poza systemem.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Źródła przychodów spornych – reklamy, anteny, lokale użytkowe, garaże – powinny być identyfikowalne w księgach.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Dane z KSeF nie zastąpią analityki podatkowej, ale mogą ją zasilić.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JPK ujawnia jakość procesu, który zaczął się przy fakturze.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JPK_CIT • SPÓŁDZIELNIA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Spółdzielnia na pełnych księgach – co fiskus zobaczy lepiej niż dziś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strukturę planu kont i analityki;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pełne zapisy księgowe, a nie tylko wynik CIT-8;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kontrahentów i dane źródłowe wymagane strukturą;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sposób rozdzielenia działalności zwolnionej i opodatkowanej;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niespójności między polityką podatkową a rzeczywistym księgowaniem.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Największym ryzykiem nie jest walidacja XML. Jest nim niespójna księga.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PROCES END-TO-END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Faktura za reklamę na elewacji – od KSeF do JPK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1. KSeF: faktura/umowa trafia do właściwego podmiotu.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2. Zarządca: identyfikuje nieruchomość, powierzchnię, umowę i charakter świadczenia.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3. CIT: ustalamy źródło dochodu i uwzględniamy aktualne stanowisko MF oraz orzecznictwo.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4. Księgi: właściwe konto/analityka i koszty przypisane do źródła.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5. JPK: jeżeli ma zastosowanie – raportuje efekt prawidłowego procesu, nie tworzy go.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To jest jedna historia danych – od dokumentu do raportowania.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DYSKUSJA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6 pytań, które naprawdę warto zadać zarządcy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Czy każda WM ma jasno ustalony model reprezentacji i dostępów KSeF?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Co blokuje płatność faktury remontowej, jeśli brakuje protokołu?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Czy ewidencja pozwala oddzielić GZM od działalności opodatkowanej – także po stronie kosztów?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Które przychody są u Was sporne: anteny, reklamy, lokale użytkowe, garaże, odsetki?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Które WM prowadzą ewidencję pozaksięgową, a które rzeczywiście pełne księgi?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Czy kwalifikacja podatkowa powstaje w systemie, czy dopiero w arkuszu przy CIT-8?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Te odpowiedzi mówią więcej o gotowości niż lista „czy mamy KSeF?”.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WARSZTAT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Case finałowy: jedna faktura, cztery błędy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394960" cy="4343400"/>
          </a:xfrm>
          <a:prstGeom prst="roundRect">
            <a:avLst/>
          </a:prstGeom>
          <a:solidFill>
            <a:srgbClr val="F6F7F9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BF2D32"/>
                </a:solidFill>
              </a:defRPr>
            </a:pPr>
            <a:r>
              <a:t>ZAGADKA</a:t>
            </a:r>
          </a:p>
          <a:p>
            <a:pPr>
              <a:spcBef>
                <a:spcPts val="1200"/>
              </a:spcBef>
              <a:defRPr sz="2100" b="1">
                <a:solidFill>
                  <a:srgbClr val="132237"/>
                </a:solidFill>
              </a:defRPr>
            </a:pPr>
            <a:r>
              <a:t>Faktura za remont elewacji: wystawiona na złą WM, jest PDF i XML, brak protokołu, a koszt został zaksięgowany na konto GZM bez analizy. Co poprawiamy najpierw?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3640" y="1417320"/>
            <a:ext cx="521208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>
              <a:defRPr sz="1100" b="1">
                <a:solidFill>
                  <a:srgbClr val="247556"/>
                </a:solidFill>
              </a:defRPr>
            </a:pPr>
            <a:r>
              <a:t>ODPOWIEDŹ</a:t>
            </a:r>
          </a:p>
          <a:p>
            <a:pPr>
              <a:spcBef>
                <a:spcPts val="800"/>
              </a:spcBef>
              <a:defRPr sz="1600">
                <a:solidFill>
                  <a:srgbClr val="212730"/>
                </a:solidFill>
              </a:defRPr>
            </a:pPr>
            <a:r>
              <a:t>1) podmiot/nabywcę, 2) deduplikację dokumentu, 3) kontrolę wykonania i podstawę płatności, 4) kwalifikację księgową i CIT. JPK – jeśli występuje – jest dopiero skutkiem poprawionych danych.</a:t>
            </a:r>
          </a:p>
          <a:p>
            <a:pPr>
              <a:spcBef>
                <a:spcPts val="1200"/>
              </a:spcBef>
              <a:defRPr sz="1100">
                <a:solidFill>
                  <a:srgbClr val="5F6976"/>
                </a:solidFill>
              </a:defRPr>
            </a:pPr>
            <a:r>
              <a:t>Podstawa / punkt sporny: KSeF + UWL + CIT + ewentualnie JPK_KR_PD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PODSUMOWANIE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Co uczestnik ma zapamiętać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KSeF dostarcza fakturę, ale nie zastępuje zarządzania dokumentem i odpowiedzialności za jego akceptację.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W CIT WM/SM zwolnienie wymaga jednocześnie właściwego źródła (GZM) i właściwego przeznaczenia dochodu.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Przy dachach, elewacjach i części wspólnych istnieje realny spór między podejściem organów a orzecznictwem – nie wolno upraszczać.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Status podatnika CIT nie oznacza automatycznie obowiązku e-SF ani JPK_KR_PD.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Jeżeli JPK_KR_PD ma zastosowanie, powinien wiernie odzwierciedlać prawidłowo prowadzone księgi.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Proces → kwalifikacja → księga → raportowanie.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BF2D32"/>
                </a:solidFill>
              </a:defRPr>
            </a:pPr>
            <a:r>
              <a:t>ŹRÓDŁA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32237"/>
                </a:solidFill>
              </a:defRPr>
            </a:pPr>
            <a:r>
              <a:t>Źródła – stan na 1.10.2026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Ustawa o własności lokali – Dz.U. 2026 poz. 232.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Ustawa o CIT – w szczególności art. 7, 9, 15, 17 ust. 1 pkt 44 i ust. 1b.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MF: „Wspólnota mieszkaniowa”, aktualizacja 22.05.2026; FAQ e-SF; FAQ JPK_PD, aktualizacja 17.07.2026.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Materiały KAS/MF dotyczące KSeF dla wspólnot, spółdzielni i zarządców nieruchomości.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KIS: 1.04.2026, 27.01.2026, 24.11.2025, 29.12.2025, 16.09.2026 – sygnatury w skrypcie.</a:t>
            </a:r>
          </a:p>
          <a:p>
            <a:pPr>
              <a:spcAft>
                <a:spcPts val="1000"/>
              </a:spcAft>
              <a:defRPr sz="1800">
                <a:solidFill>
                  <a:srgbClr val="212730"/>
                </a:solidFill>
              </a:defRPr>
            </a:pPr>
            <a:r>
              <a:t>• NSA II FSK 16/23; WSA Gliwice I SA/Gl 1212/25 – spór dotyczący zakresu GZM.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166360"/>
            <a:ext cx="10698480" cy="868680"/>
          </a:xfrm>
          <a:prstGeom prst="roundRect">
            <a:avLst/>
          </a:prstGeom>
          <a:solidFill>
            <a:srgbClr val="132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Przy sprawach spornych zawsze sprawdzamy aktualność linii i konkretny stan faktyczny.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37960"/>
            <a:ext cx="10972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F6976"/>
                </a:solidFill>
              </a:defRPr>
            </a:pPr>
            <a:r>
              <a:t>Ewelina Włodarczyk • doradca podatkowy nr 13791     |     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C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594360"/>
            <a:ext cx="1097280" cy="73152"/>
          </a:xfrm>
          <a:prstGeom prst="rect">
            <a:avLst/>
          </a:prstGeom>
          <a:solidFill>
            <a:srgbClr val="D14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</a:rPr>
              <a:t>Dziękuję za uwagę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96596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900">
                <a:solidFill>
                  <a:srgbClr val="D2DAE5"/>
                </a:solidFill>
              </a:rPr>
              <a:t>Pytania? Porozmawiajmy o praktyce.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2880360"/>
            <a:ext cx="10241280" cy="2057400"/>
          </a:xfrm>
          <a:prstGeom prst="roundRect">
            <a:avLst/>
          </a:prstGeom>
          <a:solidFill>
            <a:srgbClr val="F5F7FA"/>
          </a:solidFill>
          <a:ln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3182112"/>
            <a:ext cx="9601200" cy="1554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400"/>
              </a:spcAft>
            </a:pPr>
            <a:r>
              <a:rPr sz="2200" b="1">
                <a:solidFill>
                  <a:srgbClr val="111C2D"/>
                </a:solidFill>
                <a:latin typeface="Aptos"/>
              </a:rPr>
              <a:t>Prospect</a:t>
            </a:r>
          </a:p>
          <a:p>
            <a:r>
              <a:rPr sz="1600">
                <a:solidFill>
                  <a:srgbClr val="4B5869"/>
                </a:solidFill>
                <a:latin typeface="Aptos"/>
              </a:rPr>
              <a:t>www.biuro-prospect.pl</a:t>
            </a:r>
          </a:p>
          <a:p>
            <a:r>
              <a:rPr sz="1600">
                <a:solidFill>
                  <a:srgbClr val="4B5869"/>
                </a:solidFill>
                <a:latin typeface="Aptos"/>
              </a:rPr>
              <a:t>kontakt@biuro-prospect.pl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6035040"/>
            <a:ext cx="10515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96A0AE"/>
                </a:solidFill>
              </a:rPr>
              <a:t>KSeF • CIT • JPK_CIT • wspólnoty i spółdzielnie mieszkaniowe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93A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C93A3F"/>
                </a:solidFill>
                <a:latin typeface="Aptos"/>
              </a:rPr>
              <a:t>KSEF • PODSTAWY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9728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11C2D"/>
                </a:solidFill>
                <a:latin typeface="Aptos"/>
              </a:rPr>
              <a:t>KSeF – co to właściwie jest?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481328"/>
            <a:ext cx="10789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4B5869"/>
                </a:solidFill>
                <a:latin typeface="Aptos"/>
              </a:rPr>
              <a:t>Najpierw zrozummy system, dopiero potem procedury zarządcy.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510528"/>
            <a:ext cx="10789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919AA5"/>
                </a:solidFill>
                <a:latin typeface="Aptos"/>
              </a:rPr>
              <a:t>KSeF • CIT • JPK_CIT • wspólnoty i spółdzielnie mieszkaniowe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965960"/>
            <a:ext cx="5349240" cy="4069080"/>
          </a:xfrm>
          <a:prstGeom prst="roundRect">
            <a:avLst/>
          </a:prstGeom>
          <a:solidFill>
            <a:srgbClr val="F5F7FA"/>
          </a:solidFill>
          <a:ln>
            <a:solidFill>
              <a:srgbClr val="E5EB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167128"/>
            <a:ext cx="4892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11C2D"/>
                </a:solidFill>
                <a:latin typeface="Aptos"/>
              </a:rPr>
              <a:t>FAKTURA USTRUKTURYZOWANA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606039"/>
            <a:ext cx="4892040" cy="3264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KSeF jest centralnym systemem MF do wystawiania, przesyłania, odbierania i przechowywania faktur ustrukturyzowanych.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Dokumentem systemowym jest zestaw danych zgodny ze strukturą XML – nie sam PDF.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PDF może być wizualizacją dla człowieka, ale nie powinien tworzyć drugiego dokumentu kosztowego.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Faktura jest dostępna w kontekście konkretnego podatnika/NIP-u – dla zarządcy oznacza to wiele odrębnych kontekstów WM.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9632" y="1965960"/>
            <a:ext cx="5349240" cy="4069080"/>
          </a:xfrm>
          <a:prstGeom prst="roundRect">
            <a:avLst/>
          </a:prstGeom>
          <a:solidFill>
            <a:srgbClr val="F5F7FA"/>
          </a:solidFill>
          <a:ln>
            <a:solidFill>
              <a:srgbClr val="E5EB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2167128"/>
            <a:ext cx="4892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11C2D"/>
                </a:solidFill>
                <a:latin typeface="Aptos"/>
              </a:rPr>
              <a:t>CO ZMIENIA SIĘ W PRAKTYCE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606039"/>
            <a:ext cx="4892040" cy="3264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Faktura nie musi „przyjść do księgowej” mailem – może pojawić się w systemie bez udziału konkretnego pracownika.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Moment odbioru nie zależy od tego, kiedy ktoś otworzy skrzynkę czy pobierze PDF.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Zarządca musi sam zbudować warstwę biznesową: nieruchomość, umowa, protokół, osoba akceptująca, źródło finansowania i kwalifikacja podatkowa.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KSeF standaryzuje dokument, ale nie zastępuje kontroli gospodarczej.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93A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C93A3F"/>
                </a:solidFill>
                <a:latin typeface="Aptos"/>
              </a:rPr>
              <a:t>KSEF • CEL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9728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11C2D"/>
                </a:solidFill>
                <a:latin typeface="Aptos"/>
              </a:rPr>
              <a:t>Po co wprowadzono KSeF – i co z tego ma zarządca?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481328"/>
            <a:ext cx="10789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4B5869"/>
                </a:solidFill>
                <a:latin typeface="Aptos"/>
              </a:rPr>
              <a:t>Cyfryzacja ma sens tylko wtedy, gdy proces wokół faktury jest równie uporządkowany.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510528"/>
            <a:ext cx="10789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919AA5"/>
                </a:solidFill>
                <a:latin typeface="Aptos"/>
              </a:rPr>
              <a:t>KSeF • CIT • JPK_CIT • wspólnoty i spółdzielnie mieszkaniowe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965960"/>
            <a:ext cx="5349240" cy="4069080"/>
          </a:xfrm>
          <a:prstGeom prst="roundRect">
            <a:avLst/>
          </a:prstGeom>
          <a:solidFill>
            <a:srgbClr val="F5F7FA"/>
          </a:solidFill>
          <a:ln>
            <a:solidFill>
              <a:srgbClr val="E5EB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167128"/>
            <a:ext cx="4892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11C2D"/>
                </a:solidFill>
                <a:latin typeface="Aptos"/>
              </a:rPr>
              <a:t>CO MA DAĆ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606039"/>
            <a:ext cx="4892040" cy="3264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jeden ustandaryzowany kanał faktur i mniej ręcznego przepisywania danych;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szybszy dostęp do dokumentu oraz automatyczne zasilanie systemów finansowo-księgowych;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centralne przechowywanie faktur – mniejsze znaczenie papierowych archiwów i duplikatów;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lepszą możliwość automatycznej kontroli kompletności, numerów KSeF, kontrahentów i kwot;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dla administracji: szybszą analizę danych o transakcjach i ich porównywanie z innymi raportowaniami.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9632" y="1965960"/>
            <a:ext cx="5349240" cy="4069080"/>
          </a:xfrm>
          <a:prstGeom prst="roundRect">
            <a:avLst/>
          </a:prstGeom>
          <a:solidFill>
            <a:srgbClr val="F5F7FA"/>
          </a:solidFill>
          <a:ln>
            <a:solidFill>
              <a:srgbClr val="E5EB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2167128"/>
            <a:ext cx="4892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C93A3F"/>
                </a:solidFill>
                <a:latin typeface="Aptos"/>
              </a:rPr>
              <a:t>ALE DLA ZARZĄDCY…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606039"/>
            <a:ext cx="4892040" cy="3264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korzyść pojawia się dopiero po poprawnym przypisaniu faktury do konkretnej WM i budynku;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automatyzacja nie rozpozna sama, czy remont został odebrany ani czy wydatek obciąża GZM;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im więcej wspólnot, tym większe znaczenie ma kontrola NIP-u i uprawnień;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zły proces po wdrożeniu KSeF nie znika – może jedynie działać szybciej i na większą skalę.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93A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C93A3F"/>
                </a:solidFill>
                <a:latin typeface="Aptos"/>
              </a:rPr>
              <a:t>KSEF • TERMINY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9728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11C2D"/>
                </a:solidFill>
                <a:latin typeface="Aptos"/>
              </a:rPr>
              <a:t>KSeF 2026–2027 – daty, które trzeba rozróżnić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481328"/>
            <a:ext cx="10789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4B5869"/>
                </a:solidFill>
                <a:latin typeface="Aptos"/>
              </a:rPr>
              <a:t>Najczęstszy błąd: mieszanie terminu wystawiania z obowiązkiem odbierania.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510528"/>
            <a:ext cx="10789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919AA5"/>
                </a:solidFill>
                <a:latin typeface="Aptos"/>
              </a:rPr>
              <a:t>KSeF • CIT • JPK_CIT • wspólnoty i spółdzielnie mieszkaniowe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938528"/>
            <a:ext cx="3520440" cy="4251960"/>
          </a:xfrm>
          <a:prstGeom prst="roundRect">
            <a:avLst/>
          </a:prstGeom>
          <a:solidFill>
            <a:srgbClr val="F5F7FA"/>
          </a:solidFill>
          <a:ln>
            <a:solidFill>
              <a:srgbClr val="E5EB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139696"/>
            <a:ext cx="30632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11C2D"/>
                </a:solidFill>
                <a:latin typeface="Aptos"/>
              </a:rPr>
              <a:t>1 LUTEGO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578608"/>
            <a:ext cx="3063240" cy="3447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obowiązek wystawiania dla podatników, których sprzedaż brutto w 2024 r. przekroczyła 200 mln zł;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od tej daty obowiązkowe jest otrzymywanie faktur przy użyciu KSeF – także przez podmioty, które zaczną wystawiać później;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dla zarządcy: od tego momentu nie można projektować procesu wyłącznie wokół maila i papieru.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4256" y="1938528"/>
            <a:ext cx="3520440" cy="4251960"/>
          </a:xfrm>
          <a:prstGeom prst="roundRect">
            <a:avLst/>
          </a:prstGeom>
          <a:solidFill>
            <a:srgbClr val="F5F7FA"/>
          </a:solidFill>
          <a:ln>
            <a:solidFill>
              <a:srgbClr val="E5EB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62856" y="2139696"/>
            <a:ext cx="30632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11C2D"/>
                </a:solidFill>
                <a:latin typeface="Aptos"/>
              </a:rPr>
              <a:t>1 KWIETNIA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62856" y="2578608"/>
            <a:ext cx="3063240" cy="3447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obowiązek wystawiania obejmuje pozostałych podatników i inne podmioty wystawiające faktury;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wyjątek przejściowy w 2026 r.: miesięczna sprzedaż udokumentowana fakturami do 10 000 zł brutto;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po przekroczeniu limitu obowiązek powstaje od faktury, którą limit przekroczono.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28431" y="1938528"/>
            <a:ext cx="3520440" cy="4251960"/>
          </a:xfrm>
          <a:prstGeom prst="roundRect">
            <a:avLst/>
          </a:prstGeom>
          <a:solidFill>
            <a:srgbClr val="F5F7FA"/>
          </a:solidFill>
          <a:ln>
            <a:solidFill>
              <a:srgbClr val="E5EB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57031" y="2139696"/>
            <a:ext cx="30632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11C2D"/>
                </a:solidFill>
                <a:latin typeface="Aptos"/>
              </a:rPr>
              <a:t>1 STYCZNIA 2027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7031" y="2578608"/>
            <a:ext cx="3063240" cy="3447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obowiązek wystawiania obejmuje także najmniejszych podatników korzystających w 2026 r. z limitu 10 000 zł;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od 2027 r. kończy się również okres bez kar pieniężnych przewidziany na wdrożenie;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2026 r. warto wykorzystać jako rok testowania procedur, odpowiedzialności i integracji.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93A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C93A3F"/>
                </a:solidFill>
                <a:latin typeface="Aptos"/>
              </a:rPr>
              <a:t>KSEF • BILANS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9728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11C2D"/>
                </a:solidFill>
                <a:latin typeface="Aptos"/>
              </a:rPr>
              <a:t>KSeF – plusy i minusy bez marketingu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481328"/>
            <a:ext cx="10789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4B5869"/>
                </a:solidFill>
                <a:latin typeface="Aptos"/>
              </a:rPr>
              <a:t>To nie jest ani „koniec księgowości”, ani wyłącznie dodatkowy obowiązek.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510528"/>
            <a:ext cx="10789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919AA5"/>
                </a:solidFill>
                <a:latin typeface="Aptos"/>
              </a:rPr>
              <a:t>KSeF • CIT • JPK_CIT • wspólnoty i spółdzielnie mieszkaniowe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965960"/>
            <a:ext cx="5349240" cy="4069080"/>
          </a:xfrm>
          <a:prstGeom prst="roundRect">
            <a:avLst/>
          </a:prstGeom>
          <a:solidFill>
            <a:srgbClr val="F5F7FA"/>
          </a:solidFill>
          <a:ln>
            <a:solidFill>
              <a:srgbClr val="E5EB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167128"/>
            <a:ext cx="4892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11C2D"/>
                </a:solidFill>
                <a:latin typeface="Aptos"/>
              </a:rPr>
              <a:t>PLUSY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606039"/>
            <a:ext cx="4892040" cy="3264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✓ mniej ręcznego przepisywania danych i potencjalnie mniej prostych błędów;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✓ faktura w jednym systemowym źródle, bez potrzeby proszenia o duplikat;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✓ możliwość automatycznego pobierania i deduplikacji dokumentów;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✓ szybsze uzgodnienia i lepsza kontrola kompletności;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✓ szansa na połączenie faktury z workflow akceptacji i analityką nieruchomości.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9632" y="1965960"/>
            <a:ext cx="5349240" cy="4069080"/>
          </a:xfrm>
          <a:prstGeom prst="roundRect">
            <a:avLst/>
          </a:prstGeom>
          <a:solidFill>
            <a:srgbClr val="F5F7FA"/>
          </a:solidFill>
          <a:ln>
            <a:solidFill>
              <a:srgbClr val="E5EB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2167128"/>
            <a:ext cx="4892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C93A3F"/>
                </a:solidFill>
                <a:latin typeface="Aptos"/>
              </a:rPr>
              <a:t>MINUSY / RYZYKA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606039"/>
            <a:ext cx="4892040" cy="3264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✕ błędny NIP może skierować dokument do niewłaściwego podmiotu;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✕ faktura może być technicznie poprawna, ale gospodarczo niezaakceptowana;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✕ wielość WM oznacza dużą skalę uprawnień i ryzyko dostępu po odejściu pracownika;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✕ PDF + XML może prowadzić do podwójnego obiegu, jeśli system nie deduplikuje;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✕ fiskalna standaryzacja zwiększa znaczenie jakości danych już na wejściu.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93A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C93A3F"/>
                </a:solidFill>
                <a:latin typeface="Aptos"/>
              </a:rPr>
              <a:t>JPK_CIT • PODSTAWY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9728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11C2D"/>
                </a:solidFill>
                <a:latin typeface="Aptos"/>
              </a:rPr>
              <a:t>JPK_CIT – co to właściwie jest?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481328"/>
            <a:ext cx="10789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4B5869"/>
                </a:solidFill>
                <a:latin typeface="Aptos"/>
              </a:rPr>
              <a:t>Nie kolejna deklaracja, lecz ustrukturyzowane dane wynikające z prowadzonych ksiąg.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510528"/>
            <a:ext cx="10789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919AA5"/>
                </a:solidFill>
                <a:latin typeface="Aptos"/>
              </a:rPr>
              <a:t>KSeF • CIT • JPK_CIT • wspólnoty i spółdzielnie mieszkaniowe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965960"/>
            <a:ext cx="5349240" cy="4069080"/>
          </a:xfrm>
          <a:prstGeom prst="roundRect">
            <a:avLst/>
          </a:prstGeom>
          <a:solidFill>
            <a:srgbClr val="F5F7FA"/>
          </a:solidFill>
          <a:ln>
            <a:solidFill>
              <a:srgbClr val="E5EB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167128"/>
            <a:ext cx="4892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11C2D"/>
                </a:solidFill>
                <a:latin typeface="Aptos"/>
              </a:rPr>
              <a:t>JPK_KR_PD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606039"/>
            <a:ext cx="4892040" cy="3264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struktura dotycząca ksiąg rachunkowych oraz dodatkowych danych potrzebnych dla podatku dochodowego;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ma odzwierciedlać zapisy księgowe za raportowany okres, a nie tylko końcowy wynik CIT;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pokazuje m.in. strukturę kont, zapisy, dane kontrahentów i informacje podatkowe wymagane strukturą;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dla WM kluczowe jest wcześniejsze pytanie: czy w ogóle prowadzone są księgi rachunkowe.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9632" y="1965960"/>
            <a:ext cx="5349240" cy="4069080"/>
          </a:xfrm>
          <a:prstGeom prst="roundRect">
            <a:avLst/>
          </a:prstGeom>
          <a:solidFill>
            <a:srgbClr val="F5F7FA"/>
          </a:solidFill>
          <a:ln>
            <a:solidFill>
              <a:srgbClr val="E5EB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2167128"/>
            <a:ext cx="4892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11C2D"/>
                </a:solidFill>
                <a:latin typeface="Aptos"/>
              </a:rPr>
              <a:t>JPK_ST_KR I RELACJA Z CIT-8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606039"/>
            <a:ext cx="4892040" cy="3264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JPK_ST_KR dotyczy ewidencji środków trwałych oraz wartości niematerialnych i prawnych;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CIT-8 nadal jest deklaracją rozliczeniową – JPK nie jest jego zamiennikiem;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JPK daje administracji dane, z których wynik podatkowy powinien być możliwy do odtworzenia;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dlatego błędy źródłowe w księgach stają się dużo bardziej widoczne.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93A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C93A3F"/>
                </a:solidFill>
                <a:latin typeface="Aptos"/>
              </a:rPr>
              <a:t>JPK_CIT • CEL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9728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11C2D"/>
                </a:solidFill>
                <a:latin typeface="Aptos"/>
              </a:rPr>
              <a:t>Po co wprowadzono JPK_CIT?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481328"/>
            <a:ext cx="10789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4B5869"/>
                </a:solidFill>
                <a:latin typeface="Aptos"/>
              </a:rPr>
              <a:t>Najważniejsza zmiana: administracja widzi nie tylko wynik, ale także drogę dojścia do wyniku.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510528"/>
            <a:ext cx="10789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919AA5"/>
                </a:solidFill>
                <a:latin typeface="Aptos"/>
              </a:rPr>
              <a:t>KSeF • CIT • JPK_CIT • wspólnoty i spółdzielnie mieszkaniowe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965960"/>
            <a:ext cx="5349240" cy="4069080"/>
          </a:xfrm>
          <a:prstGeom prst="roundRect">
            <a:avLst/>
          </a:prstGeom>
          <a:solidFill>
            <a:srgbClr val="F5F7FA"/>
          </a:solidFill>
          <a:ln>
            <a:solidFill>
              <a:srgbClr val="E5EB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167128"/>
            <a:ext cx="4892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11C2D"/>
                </a:solidFill>
                <a:latin typeface="Aptos"/>
              </a:rPr>
              <a:t>Z PERSPEKTYWY ADMINISTRACJI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606039"/>
            <a:ext cx="4892040" cy="3264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standaryzacja danych księgowych i podatkowych w skali całego rynku;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automatyczne porównywanie ksiąg z CIT, JPK_VAT i – coraz szerzej – danymi z KSeF;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szybsze typowanie niespójności, różnic podatkowych i nietypowych zapisów;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możliwość analizy całych ksiąg bez rozpoczynania klasycznej kontroli od żądania plików.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9632" y="1965960"/>
            <a:ext cx="5349240" cy="4069080"/>
          </a:xfrm>
          <a:prstGeom prst="roundRect">
            <a:avLst/>
          </a:prstGeom>
          <a:solidFill>
            <a:srgbClr val="F5F7FA"/>
          </a:solidFill>
          <a:ln>
            <a:solidFill>
              <a:srgbClr val="E5EB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2167128"/>
            <a:ext cx="4892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C93A3F"/>
                </a:solidFill>
                <a:latin typeface="Aptos"/>
              </a:rPr>
              <a:t>Z PERSPEKTYWY PODATNIKA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606039"/>
            <a:ext cx="4892040" cy="3264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wymuszenie lepszego planu kont i jakości danych kontrahentów;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wcześniejsze identyfikowanie różnic rachunkowo-podatkowych;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konieczność rozdzielenia GZM i działalności opodatkowanej już w ewidencji;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mniej miejsca na „ręczne poprawienie CIT w Excelu” po zakończeniu roku;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wdrożenie staje się projektem księgowo-podatkowym, nie tylko informatycznym.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93A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C93A3F"/>
                </a:solidFill>
                <a:latin typeface="Aptos"/>
              </a:rPr>
              <a:t>JPK_CIT • TERMINY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9728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11C2D"/>
                </a:solidFill>
                <a:latin typeface="Aptos"/>
              </a:rPr>
              <a:t>JPK_CIT – trzy fale wejścia w obowiązek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481328"/>
            <a:ext cx="10789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4B5869"/>
                </a:solidFill>
                <a:latin typeface="Aptos"/>
              </a:rPr>
              <a:t>Harmonogram mówi „od kiedy”, ale najpierw trzeba ustalić, czy podmiot prowadzi raportowane księgi.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510528"/>
            <a:ext cx="10789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919AA5"/>
                </a:solidFill>
                <a:latin typeface="Aptos"/>
              </a:rPr>
              <a:t>KSeF • CIT • JPK_CIT • wspólnoty i spółdzielnie mieszkaniowe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938528"/>
            <a:ext cx="3520440" cy="4251960"/>
          </a:xfrm>
          <a:prstGeom prst="roundRect">
            <a:avLst/>
          </a:prstGeom>
          <a:solidFill>
            <a:srgbClr val="F5F7FA"/>
          </a:solidFill>
          <a:ln>
            <a:solidFill>
              <a:srgbClr val="E5EB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139696"/>
            <a:ext cx="30632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11C2D"/>
                </a:solidFill>
                <a:latin typeface="Aptos"/>
              </a:rPr>
              <a:t>PO 31.12.2024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578608"/>
            <a:ext cx="3063240" cy="3447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podatkowe grupy kapitałowe;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podatnicy CIT, których przychód w poprzednim roku podatkowym przekroczył 50 mln euro;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pierwsza grupa raportuje za lata rozpoczynające się po 31 grudnia 2024 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4256" y="1938528"/>
            <a:ext cx="3520440" cy="4251960"/>
          </a:xfrm>
          <a:prstGeom prst="roundRect">
            <a:avLst/>
          </a:prstGeom>
          <a:solidFill>
            <a:srgbClr val="F5F7FA"/>
          </a:solidFill>
          <a:ln>
            <a:solidFill>
              <a:srgbClr val="E5EB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62856" y="2139696"/>
            <a:ext cx="30632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11C2D"/>
                </a:solidFill>
                <a:latin typeface="Aptos"/>
              </a:rPr>
              <a:t>PO 31.12.2025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62856" y="2578608"/>
            <a:ext cx="3063240" cy="3447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pozostali podatnicy CIT obowiązani przesyłać JPK_VAT;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w praktyce dla wielu spółdzielni prowadzących pełne księgi i będących podatnikami VAT to kluczowy etap;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raportowanie dotyczy lat rozpoczynających się po 31 grudnia 2025 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28431" y="1938528"/>
            <a:ext cx="3520440" cy="4251960"/>
          </a:xfrm>
          <a:prstGeom prst="roundRect">
            <a:avLst/>
          </a:prstGeom>
          <a:solidFill>
            <a:srgbClr val="F5F7FA"/>
          </a:solidFill>
          <a:ln>
            <a:solidFill>
              <a:srgbClr val="E5EB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57031" y="2139696"/>
            <a:ext cx="30632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11C2D"/>
                </a:solidFill>
                <a:latin typeface="Aptos"/>
              </a:rPr>
              <a:t>PO 31.12.2026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7031" y="2578608"/>
            <a:ext cx="3063240" cy="3447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pozostali podatnicy CIT oraz pozostałe wskazane grupy podatników;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harmonogram nie oznacza jednak, że każda WM automatycznie ma JPK_KR_PD;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• najpierw ustalamy, czy WM prowadzi księgi rachunkowe czy ewidencję pozaksięgową z art. 29 UWL.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93A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C93A3F"/>
                </a:solidFill>
                <a:latin typeface="Aptos"/>
              </a:rPr>
              <a:t>JPK_CIT • BILANS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9728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11C2D"/>
                </a:solidFill>
                <a:latin typeface="Aptos"/>
              </a:rPr>
              <a:t>JPK_CIT – co może pomóc, a co boli najbardziej?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481328"/>
            <a:ext cx="10789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4B5869"/>
                </a:solidFill>
                <a:latin typeface="Aptos"/>
              </a:rPr>
              <a:t>Dobrze prowadzone księgi zyskują na automatyzacji. Źle prowadzone księgi stają się bardziej widoczne.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510528"/>
            <a:ext cx="1078992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>
                <a:solidFill>
                  <a:srgbClr val="919AA5"/>
                </a:solidFill>
                <a:latin typeface="Aptos"/>
              </a:rPr>
              <a:t>KSeF • CIT • JPK_CIT • wspólnoty i spółdzielnie mieszkaniowe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965960"/>
            <a:ext cx="5349240" cy="4069080"/>
          </a:xfrm>
          <a:prstGeom prst="roundRect">
            <a:avLst/>
          </a:prstGeom>
          <a:solidFill>
            <a:srgbClr val="F5F7FA"/>
          </a:solidFill>
          <a:ln>
            <a:solidFill>
              <a:srgbClr val="E5EB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167128"/>
            <a:ext cx="4892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11C2D"/>
                </a:solidFill>
                <a:latin typeface="Aptos"/>
              </a:rPr>
              <a:t>PLUSY PROCESOWE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606039"/>
            <a:ext cx="4892040" cy="3264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✓ uporządkowany plan kont i jednolita analityka w organizacji;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✓ łatwiejsze uzgodnienie ksiąg z rozliczeniem CIT;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✓ mniej ręcznych korekt wykonywanych wyłącznie na potrzeby deklaracji;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✓ możliwość wcześniejszego testowania jakości danych na zamkniętym miesiącu lub kwartale;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✓ lepsza identyfikowalność źródeł GZM i działalności opodatkowanej.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9632" y="1965960"/>
            <a:ext cx="5349240" cy="4069080"/>
          </a:xfrm>
          <a:prstGeom prst="roundRect">
            <a:avLst/>
          </a:prstGeom>
          <a:solidFill>
            <a:srgbClr val="F5F7FA"/>
          </a:solidFill>
          <a:ln>
            <a:solidFill>
              <a:srgbClr val="E5EB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2167128"/>
            <a:ext cx="4892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C93A3F"/>
                </a:solidFill>
                <a:latin typeface="Aptos"/>
              </a:rPr>
              <a:t>RYZYKA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606039"/>
            <a:ext cx="4892040" cy="3264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✕ fiskus otrzymuje dużo bardziej szczegółowy obraz ksiąg niż przy samym CIT-8;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✕ niespójna analityka GZM/opodatkowane będzie widoczna w danych;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✕ błędne dane kontrahentów, kont i różnic podatkowych nie znikają w XML-u;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✕ ręczna „naprawa pliku” bez poprawy ksiąg tworzy kolejne niespójności;</a:t>
            </a:r>
          </a:p>
          <a:p>
            <a:pPr>
              <a:spcAft>
                <a:spcPts val="500"/>
              </a:spcAft>
              <a:defRPr sz="1120">
                <a:solidFill>
                  <a:srgbClr val="4B5869"/>
                </a:solidFill>
                <a:latin typeface="Aptos"/>
              </a:defRPr>
            </a:pPr>
            <a:r>
              <a:t>✕ późne wdrożenie może oznaczać konieczność porządkowania całego roku wstecz.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